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09" r:id="rId3"/>
    <p:sldId id="335" r:id="rId4"/>
    <p:sldId id="337" r:id="rId5"/>
    <p:sldId id="336" r:id="rId6"/>
    <p:sldId id="339" r:id="rId7"/>
    <p:sldId id="340" r:id="rId8"/>
    <p:sldId id="341" r:id="rId9"/>
    <p:sldId id="342" r:id="rId10"/>
    <p:sldId id="343" r:id="rId11"/>
    <p:sldId id="34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898"/>
    <a:srgbClr val="DFB852"/>
    <a:srgbClr val="F1E0B4"/>
    <a:srgbClr val="77CB65"/>
    <a:srgbClr val="C4E9BC"/>
    <a:srgbClr val="CC6565"/>
    <a:srgbClr val="E9BCBC"/>
    <a:srgbClr val="37B2CF"/>
    <a:srgbClr val="ABDFE5"/>
    <a:srgbClr val="AFC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343" autoAdjust="0"/>
  </p:normalViewPr>
  <p:slideViewPr>
    <p:cSldViewPr snapToGrid="0">
      <p:cViewPr varScale="1">
        <p:scale>
          <a:sx n="53" d="100"/>
          <a:sy n="53" d="100"/>
        </p:scale>
        <p:origin x="634" y="53"/>
      </p:cViewPr>
      <p:guideLst>
        <p:guide orient="horz" pos="2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-29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A8721-46C6-4EB7-9550-EFB92F375932}" type="datetimeFigureOut">
              <a:rPr lang="es-ES_tradnl" smtClean="0"/>
              <a:pPr/>
              <a:t>26/03/2017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01773-FDD8-413F-8F5A-BC6517E49F46}" type="slidenum">
              <a:rPr lang="es-ES_tradnl" smtClean="0"/>
              <a:pPr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958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CD390-680A-4A74-B7E5-E358C65A5FA7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5F71F-3B69-4D36-A4B8-B7664860BA89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134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 sacado del manual de </a:t>
            </a:r>
            <a:r>
              <a:rPr lang="es-ES" dirty="0" err="1"/>
              <a:t>Interlis</a:t>
            </a:r>
            <a:r>
              <a:rPr lang="es-ES" dirty="0"/>
              <a:t>, figura 3.</a:t>
            </a:r>
          </a:p>
          <a:p>
            <a:r>
              <a:rPr lang="es-ES" dirty="0"/>
              <a:t>Dos </a:t>
            </a:r>
            <a:r>
              <a:rPr lang="es-ES" dirty="0" err="1"/>
              <a:t>topics</a:t>
            </a:r>
            <a:r>
              <a:rPr lang="es-ES" dirty="0"/>
              <a:t>: </a:t>
            </a:r>
            <a:r>
              <a:rPr lang="es-ES" dirty="0" err="1"/>
              <a:t>adresses</a:t>
            </a:r>
            <a:r>
              <a:rPr lang="es-ES" dirty="0"/>
              <a:t> y </a:t>
            </a:r>
            <a:r>
              <a:rPr lang="es-ES" dirty="0" err="1"/>
              <a:t>buildings</a:t>
            </a:r>
            <a:r>
              <a:rPr lang="es-ES" dirty="0"/>
              <a:t>. Persona depende de Personas. En distintos modelos se extienden </a:t>
            </a:r>
            <a:r>
              <a:rPr lang="es-ES" dirty="0" err="1"/>
              <a:t>adresses</a:t>
            </a:r>
            <a:r>
              <a:rPr lang="es-ES" dirty="0"/>
              <a:t> y </a:t>
            </a:r>
            <a:r>
              <a:rPr lang="es-ES" dirty="0" err="1"/>
              <a:t>persons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5F71F-3B69-4D36-A4B8-B7664860BA89}" type="slidenum">
              <a:rPr lang="es-CO" smtClean="0"/>
              <a:pPr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837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 sacado del manual de </a:t>
            </a:r>
            <a:r>
              <a:rPr lang="es-ES" dirty="0" err="1"/>
              <a:t>Interlis</a:t>
            </a:r>
            <a:r>
              <a:rPr lang="es-ES" dirty="0"/>
              <a:t>, figura 3.</a:t>
            </a:r>
          </a:p>
          <a:p>
            <a:r>
              <a:rPr lang="es-ES" dirty="0"/>
              <a:t>Dos </a:t>
            </a:r>
            <a:r>
              <a:rPr lang="es-ES" dirty="0" err="1"/>
              <a:t>topics</a:t>
            </a:r>
            <a:r>
              <a:rPr lang="es-ES" dirty="0"/>
              <a:t>: </a:t>
            </a:r>
            <a:r>
              <a:rPr lang="es-ES" dirty="0" err="1"/>
              <a:t>adresses</a:t>
            </a:r>
            <a:r>
              <a:rPr lang="es-ES" dirty="0"/>
              <a:t> y </a:t>
            </a:r>
            <a:r>
              <a:rPr lang="es-ES" dirty="0" err="1"/>
              <a:t>buildings</a:t>
            </a:r>
            <a:r>
              <a:rPr lang="es-ES" dirty="0"/>
              <a:t>. Persona depende de Personas. En distintos modelos se extienden </a:t>
            </a:r>
            <a:r>
              <a:rPr lang="es-ES" dirty="0" err="1"/>
              <a:t>adresses</a:t>
            </a:r>
            <a:r>
              <a:rPr lang="es-ES" dirty="0"/>
              <a:t> y </a:t>
            </a:r>
            <a:r>
              <a:rPr lang="es-ES" dirty="0" err="1"/>
              <a:t>persons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5F71F-3B69-4D36-A4B8-B7664860BA89}" type="slidenum">
              <a:rPr lang="es-CO" smtClean="0"/>
              <a:pPr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607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 sacado del manual de </a:t>
            </a:r>
            <a:r>
              <a:rPr lang="es-ES" dirty="0" err="1"/>
              <a:t>Interlis</a:t>
            </a:r>
            <a:r>
              <a:rPr lang="es-ES" dirty="0"/>
              <a:t>, figura 3.</a:t>
            </a:r>
          </a:p>
          <a:p>
            <a:r>
              <a:rPr lang="es-ES" dirty="0"/>
              <a:t>Dos </a:t>
            </a:r>
            <a:r>
              <a:rPr lang="es-ES" dirty="0" err="1"/>
              <a:t>topics</a:t>
            </a:r>
            <a:r>
              <a:rPr lang="es-ES" dirty="0"/>
              <a:t>: </a:t>
            </a:r>
            <a:r>
              <a:rPr lang="es-ES" dirty="0" err="1"/>
              <a:t>adresses</a:t>
            </a:r>
            <a:r>
              <a:rPr lang="es-ES" dirty="0"/>
              <a:t> y </a:t>
            </a:r>
            <a:r>
              <a:rPr lang="es-ES" dirty="0" err="1"/>
              <a:t>buildings</a:t>
            </a:r>
            <a:r>
              <a:rPr lang="es-ES" dirty="0"/>
              <a:t>. Persona depende de Personas. En distintos modelos se extienden </a:t>
            </a:r>
            <a:r>
              <a:rPr lang="es-ES" dirty="0" err="1"/>
              <a:t>adresses</a:t>
            </a:r>
            <a:r>
              <a:rPr lang="es-ES" dirty="0"/>
              <a:t> y </a:t>
            </a:r>
            <a:r>
              <a:rPr lang="es-ES" dirty="0" err="1"/>
              <a:t>persons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5F71F-3B69-4D36-A4B8-B7664860BA89}" type="slidenum">
              <a:rPr lang="es-CO" smtClean="0"/>
              <a:pPr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337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Neue LT 45 Light" panose="020B0404020002020204" pitchFamily="34" charset="0"/>
              </a:defRPr>
            </a:lvl1pPr>
          </a:lstStyle>
          <a:p>
            <a:fld id="{B3E6803A-297A-400C-82C9-3AC09D28B848}" type="datetimeFigureOut">
              <a:rPr lang="es-CO" smtClean="0"/>
              <a:pPr/>
              <a:t>26/03/2017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Neue LT 45 Light" panose="020B0404020002020204" pitchFamily="34" charset="0"/>
              </a:defRPr>
            </a:lvl1pPr>
          </a:lstStyle>
          <a:p>
            <a:r>
              <a:rPr lang="es-CO" dirty="0"/>
              <a:t>Reunión Comité Directivo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" y="114808"/>
            <a:ext cx="4879848" cy="7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0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796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244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505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9437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178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noProof="0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144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825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523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611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559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dirty="0"/>
              <a:t>Haga clic para modificar el estilo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6803A-297A-400C-82C9-3AC09D28B848}" type="datetimeFigureOut">
              <a:rPr lang="es-CO" smtClean="0"/>
              <a:pPr/>
              <a:t>26/03/2017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8966C-7F44-4508-A058-73775BB3BAA2}" type="slidenum">
              <a:rPr lang="es-CO" smtClean="0"/>
              <a:pPr/>
              <a:t>‹Nr.›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" y="114808"/>
            <a:ext cx="4879848" cy="710184"/>
          </a:xfrm>
          <a:prstGeom prst="rect">
            <a:avLst/>
          </a:prstGeom>
        </p:spPr>
      </p:pic>
      <p:pic>
        <p:nvPicPr>
          <p:cNvPr id="9" name="Imagen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93" y="143839"/>
            <a:ext cx="2678574" cy="6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>
              <a:lumMod val="40000"/>
              <a:lumOff val="60000"/>
            </a:schemeClr>
          </a:solidFill>
          <a:latin typeface="HelveticaNeue LT 45 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Neue LT 45 Ligh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Neue LT 45 Ligh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Neue LT 45 Ligh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Neue LT 45 Ligh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Neue LT 45 Ligh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548639" y="1910542"/>
            <a:ext cx="11254153" cy="63236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s-CO" sz="4000" dirty="0">
                <a:solidFill>
                  <a:schemeClr val="tx1"/>
                </a:solidFill>
                <a:latin typeface="HelveticaNeue LT 45 Light" panose="020B0404020002020204" pitchFamily="34" charset="0"/>
                <a:ea typeface="+mn-ea"/>
                <a:cs typeface="+mn-cs"/>
              </a:rPr>
              <a:t>Introducción a INTERLIS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662939" y="4451689"/>
            <a:ext cx="11254153" cy="2323579"/>
          </a:xfrm>
        </p:spPr>
        <p:txBody>
          <a:bodyPr>
            <a:noAutofit/>
          </a:bodyPr>
          <a:lstStyle/>
          <a:p>
            <a:pPr algn="l"/>
            <a:endParaRPr lang="es-CO" dirty="0">
              <a:latin typeface="HelveticaNeue LT 45 Light" panose="020B0404020002020204" pitchFamily="34" charset="0"/>
            </a:endParaRPr>
          </a:p>
          <a:p>
            <a:pPr algn="l"/>
            <a:r>
              <a:rPr lang="es-CO" dirty="0">
                <a:latin typeface="HelveticaNeue LT 45 Light" panose="020B0404020002020204" pitchFamily="34" charset="0"/>
              </a:rPr>
              <a:t>28 de marzo de 2017</a:t>
            </a:r>
          </a:p>
          <a:p>
            <a:pPr algn="l"/>
            <a:endParaRPr lang="es-CO" sz="3600" dirty="0">
              <a:latin typeface="HelveticaNeue LT 45 Light" panose="020B0404020002020204" pitchFamily="34" charset="0"/>
            </a:endParaRPr>
          </a:p>
          <a:p>
            <a:pPr algn="l"/>
            <a:r>
              <a:rPr lang="es-CO" sz="1400" dirty="0">
                <a:latin typeface="HelveticaNeue LT 45 Light" panose="020B0404020002020204" pitchFamily="34" charset="0"/>
              </a:rPr>
              <a:t>Víctor M. Bajo Pérez</a:t>
            </a:r>
          </a:p>
          <a:p>
            <a:endParaRPr lang="es-CO" sz="3600" dirty="0">
              <a:latin typeface="HelveticaNeue LT 45 Light" panose="020B04040200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48" y="5243557"/>
            <a:ext cx="4859144" cy="14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022" y="1233714"/>
            <a:ext cx="3606750" cy="1918841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587768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Herramientas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44226" y="1522418"/>
            <a:ext cx="984800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latin typeface="HelveticaNeue LT 45 Light" panose="020B0404020002020204"/>
              </a:rPr>
              <a:t>iliValidator</a:t>
            </a:r>
            <a:endParaRPr lang="es-ES" dirty="0">
              <a:latin typeface="HelveticaNeue LT 45 Light" panose="020B0404020002020204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Valida datos INTERLIS (formato *.</a:t>
            </a:r>
            <a:r>
              <a:rPr lang="es-ES" dirty="0" err="1">
                <a:latin typeface="HelveticaNeue LT 45 Light" panose="020B0404020002020204"/>
              </a:rPr>
              <a:t>xtf</a:t>
            </a:r>
            <a:r>
              <a:rPr lang="es-ES" dirty="0">
                <a:latin typeface="HelveticaNeue LT 45 Light" panose="020B0404020002020204"/>
              </a:rPr>
              <a:t>) considerando la conformidad con un modelo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HelveticaNeue LT 45 Light" panose="020B0404020002020204"/>
              </a:rPr>
              <a:t>Existencia </a:t>
            </a:r>
            <a:r>
              <a:rPr lang="es-ES" dirty="0">
                <a:latin typeface="HelveticaNeue LT 45 Light" panose="020B0404020002020204"/>
              </a:rPr>
              <a:t>y tipos de </a:t>
            </a:r>
            <a:r>
              <a:rPr lang="es-ES" dirty="0" smtClean="0">
                <a:latin typeface="HelveticaNeue LT 45 Light" panose="020B0404020002020204"/>
              </a:rPr>
              <a:t>atributos</a:t>
            </a:r>
            <a:endParaRPr lang="es-ES" dirty="0">
              <a:latin typeface="HelveticaNeue LT 45 Light" panose="020B0404020002020204"/>
            </a:endParaRP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Constricciones </a:t>
            </a:r>
            <a:r>
              <a:rPr lang="es-ES" dirty="0" smtClean="0">
                <a:latin typeface="HelveticaNeue LT 45 Light" panose="020B0404020002020204"/>
              </a:rPr>
              <a:t>sencillas definidas </a:t>
            </a:r>
            <a:r>
              <a:rPr lang="es-ES" dirty="0">
                <a:latin typeface="HelveticaNeue LT 45 Light" panose="020B0404020002020204"/>
              </a:rPr>
              <a:t>en el modelo (</a:t>
            </a:r>
            <a:r>
              <a:rPr lang="es-ES" i="1" dirty="0" err="1">
                <a:latin typeface="HelveticaNeue LT 45 Light" panose="020B0404020002020204"/>
              </a:rPr>
              <a:t>mandatory</a:t>
            </a:r>
            <a:r>
              <a:rPr lang="es-ES" i="1" dirty="0">
                <a:latin typeface="HelveticaNeue LT 45 Light" panose="020B0404020002020204"/>
              </a:rPr>
              <a:t>, </a:t>
            </a:r>
            <a:r>
              <a:rPr lang="es-ES" i="1" dirty="0" err="1">
                <a:latin typeface="HelveticaNeue LT 45 Light" panose="020B0404020002020204"/>
              </a:rPr>
              <a:t>unique</a:t>
            </a:r>
            <a:r>
              <a:rPr lang="es-ES" dirty="0">
                <a:latin typeface="HelveticaNeue LT 45 Light" panose="020B0404020002020204"/>
              </a:rPr>
              <a:t>, etc.)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Puede validar constricciones complejas (condiciones, topología)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Puede validar contra otros datos que no formen parte del modelo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Devuelve un archivo de informe (log) con la descripción de los errores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Devuelve un archivo de intercambio de INTERLIS (*.XTF) para visualizar geográficamente los errores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Puede ser usado como librería de </a:t>
            </a:r>
            <a:r>
              <a:rPr lang="es-ES" dirty="0" smtClean="0">
                <a:latin typeface="HelveticaNeue LT 45 Light" panose="020B0404020002020204"/>
              </a:rPr>
              <a:t>programas: permite </a:t>
            </a:r>
            <a:r>
              <a:rPr lang="es-ES" dirty="0">
                <a:latin typeface="HelveticaNeue LT 45 Light" panose="020B0404020002020204"/>
              </a:rPr>
              <a:t>su integración en software existente </a:t>
            </a:r>
            <a:r>
              <a:rPr lang="es-ES" dirty="0" smtClean="0">
                <a:latin typeface="HelveticaNeue LT 45 Light" panose="020B0404020002020204"/>
              </a:rPr>
              <a:t>(código </a:t>
            </a:r>
            <a:r>
              <a:rPr lang="es-ES" dirty="0">
                <a:latin typeface="HelveticaNeue LT 45 Light" panose="020B0404020002020204"/>
              </a:rPr>
              <a:t>abierto, libre o privativo), procesos de transformación (ETL) y servicios Web</a:t>
            </a:r>
          </a:p>
        </p:txBody>
      </p:sp>
      <p:pic>
        <p:nvPicPr>
          <p:cNvPr id="5" name="Imagen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39" y="1576853"/>
            <a:ext cx="266400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87768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Herramientas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44226" y="1420820"/>
            <a:ext cx="949512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latin typeface="HelveticaNeue LT 45 Light" panose="020B0404020002020204"/>
              </a:rPr>
              <a:t>Visualización de un XTF desde visores OGR</a:t>
            </a:r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86" y="2163427"/>
            <a:ext cx="8361738" cy="4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73254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Qué es INTERLIS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73254" y="1420820"/>
            <a:ext cx="107981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Es un lenguaje descriptivo conceptual,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Es un lenguaje orientados a objetos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Neutral respecto a plataformas y sistemas</a:t>
            </a:r>
          </a:p>
        </p:txBody>
      </p:sp>
      <p:sp>
        <p:nvSpPr>
          <p:cNvPr id="8" name="6 CuadroTexto"/>
          <p:cNvSpPr txBox="1"/>
          <p:nvPr/>
        </p:nvSpPr>
        <p:spPr>
          <a:xfrm>
            <a:off x="568892" y="2921632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Permite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77611" y="3370094"/>
            <a:ext cx="107981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Creación de modelos descriptivos, legibles por el usuario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Intercambio de datos en base al modelo definido: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Datos conformes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Relaciones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Restricciones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Trabajo específico </a:t>
            </a:r>
            <a:r>
              <a:rPr lang="es-ES" dirty="0" smtClean="0">
                <a:latin typeface="HelveticaNeue LT 45 Light" panose="020B0404020002020204"/>
              </a:rPr>
              <a:t>(pero no exclusivamente) con </a:t>
            </a:r>
            <a:r>
              <a:rPr lang="es-ES" dirty="0">
                <a:latin typeface="HelveticaNeue LT 45 Light" panose="020B0404020002020204"/>
              </a:rPr>
              <a:t>datos geográficos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Definición de elementos geométricos</a:t>
            </a:r>
          </a:p>
        </p:txBody>
      </p:sp>
    </p:spTree>
    <p:extLst>
      <p:ext uri="{BB962C8B-B14F-4D97-AF65-F5344CB8AC3E}">
        <p14:creationId xmlns:p14="http://schemas.microsoft.com/office/powerpoint/2010/main" val="25195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58740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Creación de Modelos – Elementos básicos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44226" y="1914305"/>
            <a:ext cx="70716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Descripción del modelo en varios niveles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TOPIC: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Agrupación conceptual de clases, tipos, estructuras, relaciones, vistas, gráficos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Se usa para crear divisiones</a:t>
            </a:r>
          </a:p>
          <a:p>
            <a:pPr marL="165735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Conceptuales</a:t>
            </a:r>
          </a:p>
          <a:p>
            <a:pPr marL="165735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Autoridad controladora de los datos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Un tema puede ser extendido y ampliado por otro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654" y="2181225"/>
            <a:ext cx="3091808" cy="27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5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58740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Creación de Modelos – Elementos básicos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44226" y="1449848"/>
            <a:ext cx="10628599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CLASS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Agrupan </a:t>
            </a:r>
            <a:r>
              <a:rPr lang="es-ES" dirty="0" smtClean="0">
                <a:latin typeface="HelveticaNeue LT 45 Light" panose="020B0404020002020204"/>
              </a:rPr>
              <a:t>características </a:t>
            </a:r>
            <a:r>
              <a:rPr lang="es-ES" dirty="0">
                <a:latin typeface="HelveticaNeue LT 45 Light" panose="020B0404020002020204"/>
              </a:rPr>
              <a:t>de cada uno de los objetos que se consideran para describir la realidad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Características: atributos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Los atributos pueden ser de distintos tipos</a:t>
            </a:r>
          </a:p>
          <a:p>
            <a:pPr marL="1657350" lvl="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No geométricos: cadenas de texto, números enteros, decimales, enumeraciones…</a:t>
            </a:r>
          </a:p>
          <a:p>
            <a:pPr marL="1657350" lvl="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Geométricos: 2D y 3D.</a:t>
            </a:r>
          </a:p>
          <a:p>
            <a:pPr marL="1657350" lvl="3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A partir de ellos pueden definirse datos personalizados: unidades de medida, sistemas de referencia…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Las clases pueden ser extendidas y pueden comportarse de distinta manera: Polimorfismo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Relaciones entre </a:t>
            </a:r>
            <a:r>
              <a:rPr lang="es-ES" dirty="0" smtClean="0">
                <a:latin typeface="HelveticaNeue LT 45 Light" panose="020B0404020002020204"/>
              </a:rPr>
              <a:t>clases: </a:t>
            </a:r>
            <a:r>
              <a:rPr lang="es-ES" dirty="0">
                <a:latin typeface="HelveticaNeue LT 45 Light" panose="020B0404020002020204"/>
              </a:rPr>
              <a:t>Asociaciones, Agregaciones y Composiciones</a:t>
            </a:r>
          </a:p>
          <a:p>
            <a:pPr marL="1200150" lvl="2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Se incluye la modelación de la </a:t>
            </a:r>
            <a:r>
              <a:rPr lang="es-ES" dirty="0" err="1">
                <a:latin typeface="HelveticaNeue LT 45 Light" panose="020B0404020002020204"/>
              </a:rPr>
              <a:t>cardinalidad</a:t>
            </a:r>
            <a:r>
              <a:rPr lang="es-ES" dirty="0">
                <a:latin typeface="HelveticaNeue LT 45 Light" panose="020B0404020002020204"/>
              </a:rPr>
              <a:t> y el punto de vista de la relación (Role)</a:t>
            </a:r>
          </a:p>
        </p:txBody>
      </p:sp>
    </p:spTree>
    <p:extLst>
      <p:ext uri="{BB962C8B-B14F-4D97-AF65-F5344CB8AC3E}">
        <p14:creationId xmlns:p14="http://schemas.microsoft.com/office/powerpoint/2010/main" val="345940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58740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Creación de Modelos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44226" y="1594990"/>
            <a:ext cx="707162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latin typeface="HelveticaNeue LT 45 Light" panose="020B0404020002020204"/>
              </a:rPr>
              <a:t>Definición del modelo LADM-COL en INTERLIS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Modelo conceptual UML</a:t>
            </a:r>
            <a:r>
              <a:rPr lang="es-ES" dirty="0" smtClean="0">
                <a:latin typeface="HelveticaNeue LT 45 Light" panose="020B0404020002020204"/>
              </a:rPr>
              <a:t>: </a:t>
            </a:r>
            <a:r>
              <a:rPr lang="es-ES" dirty="0" smtClean="0">
                <a:latin typeface="HelveticaNeue LT 45 Light" panose="020B0404020002020204"/>
              </a:rPr>
              <a:t>cuando a</a:t>
            </a:r>
            <a:r>
              <a:rPr lang="es-ES" dirty="0" smtClean="0">
                <a:latin typeface="HelveticaNeue LT 45 Light" panose="020B0404020002020204"/>
              </a:rPr>
              <a:t>lcanzado suficiente nivel </a:t>
            </a:r>
            <a:r>
              <a:rPr lang="es-ES" dirty="0">
                <a:latin typeface="HelveticaNeue LT 45 Light" panose="020B0404020002020204"/>
              </a:rPr>
              <a:t>de </a:t>
            </a:r>
            <a:r>
              <a:rPr lang="es-ES" dirty="0" smtClean="0">
                <a:latin typeface="HelveticaNeue LT 45 Light" panose="020B0404020002020204"/>
              </a:rPr>
              <a:t>madurez</a:t>
            </a:r>
            <a:endParaRPr lang="es-ES" dirty="0">
              <a:latin typeface="HelveticaNeue LT 45 Light" panose="020B0404020002020204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Identificación de restricciones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Identificación de especificidades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HelveticaNeue LT 45 Light" panose="020B0404020002020204"/>
              </a:rPr>
              <a:t>Modelo </a:t>
            </a:r>
            <a:r>
              <a:rPr lang="es-ES" dirty="0">
                <a:latin typeface="HelveticaNeue LT 45 Light" panose="020B0404020002020204"/>
              </a:rPr>
              <a:t>en </a:t>
            </a:r>
            <a:r>
              <a:rPr lang="es-ES" dirty="0" smtClean="0">
                <a:latin typeface="HelveticaNeue LT 45 Light" panose="020B0404020002020204"/>
              </a:rPr>
              <a:t>INTERLIS: Definición </a:t>
            </a:r>
            <a:r>
              <a:rPr lang="es-ES" dirty="0">
                <a:latin typeface="HelveticaNeue LT 45 Light" panose="020B0404020002020204"/>
              </a:rPr>
              <a:t>de </a:t>
            </a:r>
            <a:r>
              <a:rPr lang="es-ES" dirty="0" smtClean="0">
                <a:latin typeface="HelveticaNeue LT 45 Light" panose="020B0404020002020204"/>
              </a:rPr>
              <a:t>TOPICS, Definición </a:t>
            </a:r>
            <a:r>
              <a:rPr lang="es-ES" dirty="0">
                <a:latin typeface="HelveticaNeue LT 45 Light" panose="020B0404020002020204"/>
              </a:rPr>
              <a:t>de </a:t>
            </a:r>
            <a:r>
              <a:rPr lang="es-ES" dirty="0" smtClean="0">
                <a:latin typeface="HelveticaNeue LT 45 Light" panose="020B0404020002020204"/>
              </a:rPr>
              <a:t>clases (Clase </a:t>
            </a:r>
            <a:r>
              <a:rPr lang="es-ES" dirty="0">
                <a:latin typeface="HelveticaNeue LT 45 Light" panose="020B0404020002020204"/>
              </a:rPr>
              <a:t>UML </a:t>
            </a:r>
            <a:r>
              <a:rPr lang="es-ES" dirty="0">
                <a:latin typeface="HelveticaNeue LT 45 Light" panose="020B0404020002020204"/>
                <a:sym typeface="Wingdings" panose="05000000000000000000" pitchFamily="2" charset="2"/>
              </a:rPr>
              <a:t> Clase INTERLIS… casi </a:t>
            </a:r>
            <a:r>
              <a:rPr lang="es-ES" dirty="0" smtClean="0">
                <a:latin typeface="HelveticaNeue LT 45 Light" panose="020B0404020002020204"/>
                <a:sym typeface="Wingdings" panose="05000000000000000000" pitchFamily="2" charset="2"/>
              </a:rPr>
              <a:t>siempre)</a:t>
            </a:r>
            <a:endParaRPr lang="es-ES" dirty="0">
              <a:latin typeface="HelveticaNeue LT 45 Light" panose="020B0404020002020204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Obtención del modelo físico en un SGBDR determinado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INTERLIS: Independiente de la plataforma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Herramienta para la carga del </a:t>
            </a:r>
            <a:r>
              <a:rPr lang="es-ES" dirty="0" smtClean="0">
                <a:latin typeface="HelveticaNeue LT 45 Light" panose="020B0404020002020204"/>
              </a:rPr>
              <a:t>modelo: </a:t>
            </a:r>
            <a:r>
              <a:rPr lang="es-ES" dirty="0" smtClean="0">
                <a:latin typeface="HelveticaNeue LT 45 Light" panose="020B0404020002020204"/>
                <a:sym typeface="Wingdings" panose="05000000000000000000" pitchFamily="2" charset="2"/>
              </a:rPr>
              <a:t>ili2pg (</a:t>
            </a:r>
            <a:r>
              <a:rPr lang="es-ES" dirty="0" smtClean="0">
                <a:latin typeface="HelveticaNeue LT 45 Light" panose="020B0404020002020204"/>
              </a:rPr>
              <a:t>PostgreSQL/PostGIS)</a:t>
            </a:r>
            <a:r>
              <a:rPr lang="es-ES" dirty="0" smtClean="0">
                <a:latin typeface="HelveticaNeue LT 45 Light" panose="020B0404020002020204"/>
                <a:sym typeface="Wingdings" panose="05000000000000000000" pitchFamily="2" charset="2"/>
              </a:rPr>
              <a:t> </a:t>
            </a:r>
            <a:endParaRPr lang="es-ES" dirty="0">
              <a:latin typeface="HelveticaNeue LT 45 Light" panose="020B0404020002020204"/>
            </a:endParaRPr>
          </a:p>
        </p:txBody>
      </p:sp>
      <p:pic>
        <p:nvPicPr>
          <p:cNvPr id="16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185" y="951530"/>
            <a:ext cx="2204667" cy="1376918"/>
          </a:xfrm>
          <a:prstGeom prst="rect">
            <a:avLst/>
          </a:prstGeom>
        </p:spPr>
      </p:pic>
      <p:sp>
        <p:nvSpPr>
          <p:cNvPr id="17" name="CuadroTexto 62"/>
          <p:cNvSpPr txBox="1"/>
          <p:nvPr/>
        </p:nvSpPr>
        <p:spPr>
          <a:xfrm>
            <a:off x="8351521" y="2325903"/>
            <a:ext cx="203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HN" sz="1200" b="1" dirty="0">
                <a:solidFill>
                  <a:srgbClr val="0070C0"/>
                </a:solidFill>
              </a:rPr>
              <a:t>Perfil de País de ISO19152</a:t>
            </a:r>
          </a:p>
          <a:p>
            <a:pPr algn="ctr"/>
            <a:r>
              <a:rPr lang="es-HN" sz="1200" b="1" dirty="0">
                <a:solidFill>
                  <a:srgbClr val="0070C0"/>
                </a:solidFill>
              </a:rPr>
              <a:t>LADM-COL</a:t>
            </a:r>
          </a:p>
        </p:txBody>
      </p:sp>
      <p:cxnSp>
        <p:nvCxnSpPr>
          <p:cNvPr id="18" name="Conector recto 71"/>
          <p:cNvCxnSpPr/>
          <p:nvPr/>
        </p:nvCxnSpPr>
        <p:spPr>
          <a:xfrm>
            <a:off x="9371056" y="2831030"/>
            <a:ext cx="0" cy="45214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cumento 42"/>
          <p:cNvSpPr/>
          <p:nvPr/>
        </p:nvSpPr>
        <p:spPr>
          <a:xfrm>
            <a:off x="8878661" y="4961275"/>
            <a:ext cx="977713" cy="502140"/>
          </a:xfrm>
          <a:prstGeom prst="flowChartDocumen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200" dirty="0"/>
              <a:t>Modelo INTERLIS</a:t>
            </a:r>
          </a:p>
        </p:txBody>
      </p:sp>
      <p:sp>
        <p:nvSpPr>
          <p:cNvPr id="2" name="Rectángulo: esquinas redondeadas 1"/>
          <p:cNvSpPr/>
          <p:nvPr/>
        </p:nvSpPr>
        <p:spPr>
          <a:xfrm>
            <a:off x="8054704" y="3607733"/>
            <a:ext cx="1076596" cy="5784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Estudio de Restricciones</a:t>
            </a:r>
          </a:p>
        </p:txBody>
      </p:sp>
      <p:cxnSp>
        <p:nvCxnSpPr>
          <p:cNvPr id="24" name="Conector recto 71"/>
          <p:cNvCxnSpPr/>
          <p:nvPr/>
        </p:nvCxnSpPr>
        <p:spPr>
          <a:xfrm>
            <a:off x="9368152" y="4459114"/>
            <a:ext cx="0" cy="45214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: esquinas redondeadas 24"/>
          <p:cNvSpPr/>
          <p:nvPr/>
        </p:nvSpPr>
        <p:spPr>
          <a:xfrm>
            <a:off x="9574865" y="3594189"/>
            <a:ext cx="1076596" cy="5784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Identificación de especificidades</a:t>
            </a:r>
          </a:p>
        </p:txBody>
      </p:sp>
      <p:sp>
        <p:nvSpPr>
          <p:cNvPr id="5" name="Abrir llave 4"/>
          <p:cNvSpPr/>
          <p:nvPr/>
        </p:nvSpPr>
        <p:spPr>
          <a:xfrm rot="5400000">
            <a:off x="9277168" y="2372105"/>
            <a:ext cx="190864" cy="2109643"/>
          </a:xfrm>
          <a:prstGeom prst="leftBrace">
            <a:avLst>
              <a:gd name="adj1" fmla="val 56242"/>
              <a:gd name="adj2" fmla="val 50000"/>
            </a:avLst>
          </a:prstGeom>
          <a:ln w="28575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Abrir llave 25"/>
          <p:cNvSpPr/>
          <p:nvPr/>
        </p:nvSpPr>
        <p:spPr>
          <a:xfrm rot="16200000">
            <a:off x="9272087" y="3253218"/>
            <a:ext cx="190864" cy="2109643"/>
          </a:xfrm>
          <a:prstGeom prst="leftBrace">
            <a:avLst>
              <a:gd name="adj1" fmla="val 56242"/>
              <a:gd name="adj2" fmla="val 50000"/>
            </a:avLst>
          </a:prstGeom>
          <a:ln w="28575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3" y="6091100"/>
            <a:ext cx="482990" cy="524695"/>
          </a:xfrm>
          <a:prstGeom prst="rect">
            <a:avLst/>
          </a:prstGeom>
        </p:spPr>
      </p:pic>
      <p:sp>
        <p:nvSpPr>
          <p:cNvPr id="14" name="CuadroTexto 68"/>
          <p:cNvSpPr txBox="1"/>
          <p:nvPr/>
        </p:nvSpPr>
        <p:spPr>
          <a:xfrm>
            <a:off x="9636783" y="6222003"/>
            <a:ext cx="239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HN" sz="1200" b="1" dirty="0">
                <a:solidFill>
                  <a:srgbClr val="0070C0"/>
                </a:solidFill>
              </a:rPr>
              <a:t>Esquema Físico Base de Datos</a:t>
            </a:r>
          </a:p>
        </p:txBody>
      </p:sp>
      <p:cxnSp>
        <p:nvCxnSpPr>
          <p:cNvPr id="15" name="Conector recto 71"/>
          <p:cNvCxnSpPr/>
          <p:nvPr/>
        </p:nvCxnSpPr>
        <p:spPr>
          <a:xfrm>
            <a:off x="9367151" y="5551183"/>
            <a:ext cx="0" cy="45214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73254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Intercambio de datos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6" y="1524000"/>
            <a:ext cx="87534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73254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Intercambio de datos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44226" y="1420820"/>
            <a:ext cx="1088605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Se intercambian datos: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En formato de texto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Incluye un listado de datos, incluyendo geometrías</a:t>
            </a:r>
            <a:r>
              <a:rPr lang="es-ES" dirty="0" smtClean="0">
                <a:latin typeface="HelveticaNeue LT 45 Light" panose="020B0404020002020204"/>
              </a:rPr>
              <a:t>: Listado </a:t>
            </a:r>
            <a:r>
              <a:rPr lang="es-ES" dirty="0">
                <a:latin typeface="HelveticaNeue LT 45 Light" panose="020B0404020002020204"/>
              </a:rPr>
              <a:t>ordenado conforme a las tablas del modelo a las que pertenece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Incluye las relaciones que mantienen los datos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Incluye las restricciones a las que están </a:t>
            </a:r>
            <a:r>
              <a:rPr lang="es-ES" dirty="0" smtClean="0">
                <a:latin typeface="HelveticaNeue LT 45 Light" panose="020B0404020002020204"/>
              </a:rPr>
              <a:t>sometidos (Se valida </a:t>
            </a:r>
            <a:r>
              <a:rPr lang="es-ES" dirty="0">
                <a:latin typeface="HelveticaNeue LT 45 Light" panose="020B0404020002020204"/>
              </a:rPr>
              <a:t>la integridad de los </a:t>
            </a:r>
            <a:r>
              <a:rPr lang="es-ES" dirty="0" smtClean="0">
                <a:latin typeface="HelveticaNeue LT 45 Light" panose="020B0404020002020204"/>
              </a:rPr>
              <a:t>mismos)</a:t>
            </a:r>
            <a:endParaRPr lang="es-ES" dirty="0">
              <a:latin typeface="HelveticaNeue LT 45 Light" panose="020B0404020002020204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HelveticaNeue LT 45 Light" panose="020B0404020002020204"/>
              </a:rPr>
              <a:t>Otros formatos de Intercambio</a:t>
            </a:r>
            <a:endParaRPr lang="es-ES" dirty="0">
              <a:latin typeface="HelveticaNeue LT 45 Light" panose="020B0404020002020204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KML, GML (XML): </a:t>
            </a:r>
            <a:r>
              <a:rPr lang="es-ES" dirty="0" smtClean="0">
                <a:latin typeface="HelveticaNeue LT 45 Light" panose="020B0404020002020204"/>
                <a:sym typeface="Wingdings" panose="05000000000000000000" pitchFamily="2" charset="2"/>
              </a:rPr>
              <a:t>Describen </a:t>
            </a:r>
            <a:r>
              <a:rPr lang="es-ES" dirty="0">
                <a:latin typeface="HelveticaNeue LT 45 Light" panose="020B0404020002020204"/>
                <a:sym typeface="Wingdings" panose="05000000000000000000" pitchFamily="2" charset="2"/>
              </a:rPr>
              <a:t>las entidades</a:t>
            </a:r>
          </a:p>
          <a:p>
            <a:pPr marL="1076325" lvl="3" indent="-358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  <a:sym typeface="Wingdings" panose="05000000000000000000" pitchFamily="2" charset="2"/>
              </a:rPr>
              <a:t>listado de propiedades y geometrías</a:t>
            </a:r>
          </a:p>
          <a:p>
            <a:pPr marL="1076325" lvl="3" indent="-3587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  <a:sym typeface="Wingdings" panose="05000000000000000000" pitchFamily="2" charset="2"/>
              </a:rPr>
              <a:t>No contiene el esquema, ni las relaciones ni las restricciones.</a:t>
            </a:r>
            <a:endParaRPr lang="es-ES" dirty="0">
              <a:latin typeface="HelveticaNeue LT 45 Light" panose="020B0404020002020204"/>
            </a:endParaRP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XML </a:t>
            </a:r>
            <a:r>
              <a:rPr lang="es-ES" dirty="0" smtClean="0">
                <a:latin typeface="HelveticaNeue LT 45 Light" panose="020B0404020002020204"/>
              </a:rPr>
              <a:t>de </a:t>
            </a:r>
            <a:r>
              <a:rPr lang="es-ES" dirty="0" err="1" smtClean="0">
                <a:latin typeface="HelveticaNeue LT 45 Light" panose="020B0404020002020204"/>
              </a:rPr>
              <a:t>Geodatabase</a:t>
            </a:r>
            <a:r>
              <a:rPr lang="es-ES" dirty="0" smtClean="0">
                <a:latin typeface="HelveticaNeue LT 45 Light" panose="020B0404020002020204"/>
              </a:rPr>
              <a:t> (ESRI): </a:t>
            </a:r>
            <a:r>
              <a:rPr lang="es-ES" dirty="0">
                <a:latin typeface="HelveticaNeue LT 45 Light" panose="020B0404020002020204"/>
              </a:rPr>
              <a:t>describe modelos y datos de </a:t>
            </a:r>
            <a:r>
              <a:rPr lang="es-ES" dirty="0" smtClean="0">
                <a:latin typeface="HelveticaNeue LT 45 Light" panose="020B0404020002020204"/>
              </a:rPr>
              <a:t>una </a:t>
            </a:r>
            <a:r>
              <a:rPr lang="es-ES" dirty="0" err="1" smtClean="0">
                <a:latin typeface="HelveticaNeue LT 45 Light" panose="020B0404020002020204"/>
              </a:rPr>
              <a:t>geodatabase</a:t>
            </a:r>
            <a:r>
              <a:rPr lang="es-ES" dirty="0">
                <a:latin typeface="HelveticaNeue LT 45 Light" panose="020B0404020002020204"/>
              </a:rPr>
              <a:t>. No </a:t>
            </a:r>
            <a:r>
              <a:rPr lang="es-ES" dirty="0" smtClean="0">
                <a:latin typeface="HelveticaNeue LT 45 Light" panose="020B0404020002020204"/>
              </a:rPr>
              <a:t>es independiente </a:t>
            </a:r>
            <a:r>
              <a:rPr lang="es-ES" dirty="0">
                <a:latin typeface="HelveticaNeue LT 45 Light" panose="020B0404020002020204"/>
              </a:rPr>
              <a:t>de la plataforma</a:t>
            </a:r>
          </a:p>
        </p:txBody>
      </p:sp>
    </p:spTree>
    <p:extLst>
      <p:ext uri="{BB962C8B-B14F-4D97-AF65-F5344CB8AC3E}">
        <p14:creationId xmlns:p14="http://schemas.microsoft.com/office/powerpoint/2010/main" val="24007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90526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Herramientas</a:t>
            </a:r>
          </a:p>
        </p:txBody>
      </p:sp>
      <p:pic>
        <p:nvPicPr>
          <p:cNvPr id="4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56" y="1874002"/>
            <a:ext cx="7983084" cy="4356803"/>
          </a:xfrm>
          <a:prstGeom prst="rect">
            <a:avLst/>
          </a:prstGeom>
        </p:spPr>
      </p:pic>
      <p:pic>
        <p:nvPicPr>
          <p:cNvPr id="5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65" y="1937642"/>
            <a:ext cx="510835" cy="510835"/>
          </a:xfrm>
          <a:prstGeom prst="rect">
            <a:avLst/>
          </a:prstGeom>
        </p:spPr>
      </p:pic>
      <p:pic>
        <p:nvPicPr>
          <p:cNvPr id="6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94" y="5297318"/>
            <a:ext cx="510835" cy="510835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71" y="5295017"/>
            <a:ext cx="511659" cy="513136"/>
          </a:xfrm>
          <a:prstGeom prst="rect">
            <a:avLst/>
          </a:prstGeom>
        </p:spPr>
      </p:pic>
      <p:pic>
        <p:nvPicPr>
          <p:cNvPr id="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512" y="1895937"/>
            <a:ext cx="468924" cy="534573"/>
          </a:xfrm>
          <a:prstGeom prst="rect">
            <a:avLst/>
          </a:prstGeom>
        </p:spPr>
      </p:pic>
      <p:pic>
        <p:nvPicPr>
          <p:cNvPr id="10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52" y="1938563"/>
            <a:ext cx="510835" cy="510835"/>
          </a:xfrm>
          <a:prstGeom prst="rect">
            <a:avLst/>
          </a:prstGeom>
        </p:spPr>
      </p:pic>
      <p:pic>
        <p:nvPicPr>
          <p:cNvPr id="11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62" y="4555362"/>
            <a:ext cx="468924" cy="534573"/>
          </a:xfrm>
          <a:prstGeom prst="rect">
            <a:avLst/>
          </a:prstGeom>
        </p:spPr>
      </p:pic>
      <p:pic>
        <p:nvPicPr>
          <p:cNvPr id="12" name="Imagen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5465" y="3545712"/>
            <a:ext cx="645040" cy="645040"/>
          </a:xfrm>
          <a:prstGeom prst="rect">
            <a:avLst/>
          </a:prstGeom>
        </p:spPr>
      </p:pic>
      <p:pic>
        <p:nvPicPr>
          <p:cNvPr id="13" name="Grafik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5" y="4867669"/>
            <a:ext cx="683916" cy="683916"/>
          </a:xfrm>
          <a:prstGeom prst="rect">
            <a:avLst/>
          </a:prstGeom>
        </p:spPr>
      </p:pic>
      <p:pic>
        <p:nvPicPr>
          <p:cNvPr id="14" name="Grafik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5" y="2224828"/>
            <a:ext cx="683916" cy="683916"/>
          </a:xfrm>
          <a:prstGeom prst="rect">
            <a:avLst/>
          </a:prstGeom>
        </p:spPr>
      </p:pic>
      <p:sp>
        <p:nvSpPr>
          <p:cNvPr id="15" name="Rechteck 10"/>
          <p:cNvSpPr/>
          <p:nvPr/>
        </p:nvSpPr>
        <p:spPr>
          <a:xfrm>
            <a:off x="7380968" y="4412796"/>
            <a:ext cx="1284819" cy="172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028" y="3628449"/>
            <a:ext cx="3415361" cy="300050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51" y="1655700"/>
            <a:ext cx="266372" cy="26637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3" y="2838494"/>
            <a:ext cx="266400" cy="266400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1292172" y="1619609"/>
            <a:ext cx="1275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sz="1600" b="1" dirty="0">
                <a:latin typeface="HelveticaNeue LT 45 Light" panose="020B0404020002020204"/>
              </a:rPr>
              <a:t>UML Editor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292172" y="1962804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sz="1600" b="1" dirty="0">
                <a:latin typeface="HelveticaNeue LT 45 Light" panose="020B0404020002020204"/>
              </a:rPr>
              <a:t>ili2C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2" y="2436726"/>
            <a:ext cx="265633" cy="266400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1292172" y="2387135"/>
            <a:ext cx="1660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1600" b="1" dirty="0">
                <a:latin typeface="HelveticaNeue LT 45 Light" panose="020B0404020002020204"/>
              </a:rPr>
              <a:t>ili2PG</a:t>
            </a:r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3" y="2034958"/>
            <a:ext cx="266400" cy="266400"/>
          </a:xfrm>
          <a:prstGeom prst="rect">
            <a:avLst/>
          </a:prstGeom>
        </p:spPr>
      </p:pic>
      <p:sp>
        <p:nvSpPr>
          <p:cNvPr id="36" name="CuadroTexto 35"/>
          <p:cNvSpPr txBox="1"/>
          <p:nvPr/>
        </p:nvSpPr>
        <p:spPr>
          <a:xfrm>
            <a:off x="1292172" y="2785281"/>
            <a:ext cx="122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sz="1600" b="1" dirty="0" err="1">
                <a:latin typeface="HelveticaNeue LT 45 Light" panose="020B0404020002020204"/>
              </a:rPr>
              <a:t>iliValidator</a:t>
            </a:r>
            <a:endParaRPr lang="es-HN" sz="1600" b="1" dirty="0">
              <a:latin typeface="HelveticaNeue LT 45 Light" panose="020B04040200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739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90526" y="885289"/>
            <a:ext cx="108860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_tradnl" sz="3200" b="1" dirty="0">
                <a:latin typeface="HelveticaNeue LT 45 Light" panose="020B0404020002020204" pitchFamily="34" charset="0"/>
              </a:rPr>
              <a:t>Herramientas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44226" y="1420820"/>
            <a:ext cx="108059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UML Editor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HelveticaNeue LT 45 Light" panose="020B0404020002020204"/>
              </a:rPr>
              <a:t>Desarrollada </a:t>
            </a:r>
            <a:r>
              <a:rPr lang="es-ES" dirty="0">
                <a:latin typeface="HelveticaNeue LT 45 Light" panose="020B0404020002020204"/>
              </a:rPr>
              <a:t>en JAVA (multiplataforma)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Permite leer archivos de INTERLIS (*.</a:t>
            </a:r>
            <a:r>
              <a:rPr lang="es-ES" dirty="0" err="1">
                <a:latin typeface="HelveticaNeue LT 45 Light" panose="020B0404020002020204"/>
              </a:rPr>
              <a:t>ili</a:t>
            </a:r>
            <a:r>
              <a:rPr lang="es-ES" dirty="0">
                <a:latin typeface="HelveticaNeue LT 45 Light" panose="020B0404020002020204"/>
              </a:rPr>
              <a:t>) y visualizarlos como UML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Permite editar archivos UML y guardarlos como *.</a:t>
            </a:r>
            <a:r>
              <a:rPr lang="es-ES" dirty="0" err="1">
                <a:latin typeface="HelveticaNeue LT 45 Light" panose="020B0404020002020204"/>
              </a:rPr>
              <a:t>ili</a:t>
            </a:r>
            <a:endParaRPr lang="es-ES" dirty="0">
              <a:latin typeface="HelveticaNeue LT 45 Light" panose="020B04040200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Ili2c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Validación de la integridad del modelo (</a:t>
            </a:r>
            <a:r>
              <a:rPr lang="es-ES" dirty="0" smtClean="0">
                <a:latin typeface="HelveticaNeue LT 45 Light" panose="020B0404020002020204"/>
              </a:rPr>
              <a:t>sintaxis, </a:t>
            </a:r>
            <a:r>
              <a:rPr lang="es-ES" dirty="0" err="1" smtClean="0">
                <a:latin typeface="HelveticaNeue LT 45 Light" panose="020B0404020002020204"/>
              </a:rPr>
              <a:t>semantica</a:t>
            </a:r>
            <a:r>
              <a:rPr lang="es-ES" dirty="0" smtClean="0">
                <a:latin typeface="HelveticaNeue LT 45 Light" panose="020B0404020002020204"/>
              </a:rPr>
              <a:t>)</a:t>
            </a:r>
            <a:endParaRPr lang="es-ES" dirty="0">
              <a:latin typeface="HelveticaNeue LT 45 Light" panose="020B04040200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Ili2pg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Genera los modelos físicos a partir del modelo de INTERLIS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Esta herramienta trabaja específicamente en </a:t>
            </a:r>
            <a:r>
              <a:rPr lang="es-ES" dirty="0" err="1">
                <a:latin typeface="HelveticaNeue LT 45 Light" panose="020B0404020002020204"/>
              </a:rPr>
              <a:t>PostgreSQL</a:t>
            </a:r>
            <a:r>
              <a:rPr lang="es-ES" dirty="0">
                <a:latin typeface="HelveticaNeue LT 45 Light" panose="020B0404020002020204"/>
              </a:rPr>
              <a:t>/</a:t>
            </a:r>
            <a:r>
              <a:rPr lang="es-ES" dirty="0" err="1">
                <a:latin typeface="HelveticaNeue LT 45 Light" panose="020B0404020002020204"/>
              </a:rPr>
              <a:t>PostGIS</a:t>
            </a:r>
            <a:endParaRPr lang="es-ES" dirty="0">
              <a:latin typeface="HelveticaNeue LT 45 Light" panose="020B0404020002020204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Puede generar el modelo vacío (esquema) o con datos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Realiza la carga masiva de datos sobre un modelo existente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HelveticaNeue LT 45 Light" panose="020B0404020002020204"/>
              </a:rPr>
              <a:t>Plug-in de </a:t>
            </a:r>
            <a:r>
              <a:rPr lang="es-ES" dirty="0" smtClean="0">
                <a:latin typeface="HelveticaNeue LT 45 Light" panose="020B0404020002020204"/>
              </a:rPr>
              <a:t>QGIS           :  Herramienta </a:t>
            </a:r>
            <a:r>
              <a:rPr lang="es-ES" dirty="0">
                <a:latin typeface="HelveticaNeue LT 45 Light" panose="020B0404020002020204"/>
              </a:rPr>
              <a:t>en desarrollo para la edición de datos en base al modelo utilizado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980" y="1100662"/>
            <a:ext cx="3843337" cy="2044709"/>
          </a:xfrm>
          <a:prstGeom prst="rect">
            <a:avLst/>
          </a:prstGeom>
        </p:spPr>
      </p:pic>
      <p:pic>
        <p:nvPicPr>
          <p:cNvPr id="5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90" y="1561492"/>
            <a:ext cx="266372" cy="266372"/>
          </a:xfrm>
          <a:prstGeom prst="rect">
            <a:avLst/>
          </a:prstGeom>
        </p:spPr>
      </p:pic>
      <p:pic>
        <p:nvPicPr>
          <p:cNvPr id="6" name="Imagen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55" y="3180851"/>
            <a:ext cx="266400" cy="266400"/>
          </a:xfrm>
          <a:prstGeom prst="rect">
            <a:avLst/>
          </a:prstGeom>
        </p:spPr>
      </p:pic>
      <p:pic>
        <p:nvPicPr>
          <p:cNvPr id="8" name="Imagen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88" y="4011376"/>
            <a:ext cx="265633" cy="266400"/>
          </a:xfrm>
          <a:prstGeom prst="rect">
            <a:avLst/>
          </a:prstGeom>
        </p:spPr>
      </p:pic>
      <p:pic>
        <p:nvPicPr>
          <p:cNvPr id="9" name="Imagen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901" y="6022694"/>
            <a:ext cx="412830" cy="41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Office PowerPoint</Application>
  <PresentationFormat>Breitbild</PresentationFormat>
  <Paragraphs>102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HelveticaNeue LT 45 Light</vt:lpstr>
      <vt:lpstr>Wingdings</vt:lpstr>
      <vt:lpstr>Tema de Office</vt:lpstr>
      <vt:lpstr>Introducción a INTERLIS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Kaspar Eggenberger;Arturo Aranguren</dc:creator>
  <cp:keywords>LADM;CIAF;Agencia de Implementación</cp:keywords>
  <cp:lastModifiedBy>Lorenz Jenni</cp:lastModifiedBy>
  <cp:revision>268</cp:revision>
  <dcterms:created xsi:type="dcterms:W3CDTF">2015-04-13T20:19:35Z</dcterms:created>
  <dcterms:modified xsi:type="dcterms:W3CDTF">2017-03-27T01:30:03Z</dcterms:modified>
</cp:coreProperties>
</file>